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409" r:id="rId2"/>
    <p:sldId id="541" r:id="rId3"/>
    <p:sldId id="257" r:id="rId4"/>
    <p:sldId id="410" r:id="rId5"/>
    <p:sldId id="361" r:id="rId6"/>
    <p:sldId id="258" r:id="rId7"/>
    <p:sldId id="265" r:id="rId8"/>
    <p:sldId id="260" r:id="rId9"/>
    <p:sldId id="345" r:id="rId10"/>
    <p:sldId id="347" r:id="rId11"/>
    <p:sldId id="346" r:id="rId12"/>
    <p:sldId id="349" r:id="rId13"/>
    <p:sldId id="350" r:id="rId14"/>
    <p:sldId id="351" r:id="rId15"/>
    <p:sldId id="352" r:id="rId16"/>
    <p:sldId id="542" r:id="rId17"/>
    <p:sldId id="353" r:id="rId18"/>
    <p:sldId id="354" r:id="rId19"/>
    <p:sldId id="356" r:id="rId20"/>
    <p:sldId id="359" r:id="rId21"/>
    <p:sldId id="360" r:id="rId22"/>
    <p:sldId id="364" r:id="rId23"/>
    <p:sldId id="363" r:id="rId24"/>
    <p:sldId id="407" r:id="rId25"/>
    <p:sldId id="362" r:id="rId26"/>
    <p:sldId id="408" r:id="rId27"/>
    <p:sldId id="543" r:id="rId28"/>
    <p:sldId id="534" r:id="rId29"/>
    <p:sldId id="368" r:id="rId30"/>
    <p:sldId id="548" r:id="rId31"/>
    <p:sldId id="411" r:id="rId32"/>
    <p:sldId id="302" r:id="rId33"/>
    <p:sldId id="370" r:id="rId34"/>
    <p:sldId id="326" r:id="rId35"/>
    <p:sldId id="327" r:id="rId36"/>
    <p:sldId id="328" r:id="rId37"/>
    <p:sldId id="317" r:id="rId38"/>
    <p:sldId id="316" r:id="rId39"/>
    <p:sldId id="372" r:id="rId40"/>
    <p:sldId id="373" r:id="rId41"/>
    <p:sldId id="374" r:id="rId42"/>
    <p:sldId id="376" r:id="rId43"/>
    <p:sldId id="378" r:id="rId44"/>
    <p:sldId id="379" r:id="rId45"/>
    <p:sldId id="382" r:id="rId46"/>
    <p:sldId id="339" r:id="rId47"/>
    <p:sldId id="544" r:id="rId48"/>
    <p:sldId id="340" r:id="rId49"/>
    <p:sldId id="386" r:id="rId50"/>
    <p:sldId id="381" r:id="rId51"/>
    <p:sldId id="384" r:id="rId52"/>
    <p:sldId id="385" r:id="rId53"/>
    <p:sldId id="321" r:id="rId54"/>
    <p:sldId id="545" r:id="rId55"/>
    <p:sldId id="319" r:id="rId56"/>
    <p:sldId id="335" r:id="rId57"/>
    <p:sldId id="344" r:id="rId58"/>
    <p:sldId id="324" r:id="rId59"/>
    <p:sldId id="537" r:id="rId60"/>
    <p:sldId id="390" r:id="rId61"/>
    <p:sldId id="392" r:id="rId62"/>
    <p:sldId id="546" r:id="rId63"/>
    <p:sldId id="391" r:id="rId64"/>
    <p:sldId id="393" r:id="rId65"/>
    <p:sldId id="395" r:id="rId66"/>
    <p:sldId id="394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4" r:id="rId75"/>
    <p:sldId id="405" r:id="rId76"/>
    <p:sldId id="539" r:id="rId77"/>
    <p:sldId id="538" r:id="rId78"/>
    <p:sldId id="547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8"/>
    <p:restoredTop sz="94711"/>
  </p:normalViewPr>
  <p:slideViewPr>
    <p:cSldViewPr snapToGrid="0" snapToObjects="1">
      <p:cViewPr varScale="1">
        <p:scale>
          <a:sx n="204" d="100"/>
          <a:sy n="204" d="100"/>
        </p:scale>
        <p:origin x="8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98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would be PC1 for the following data?</a:t>
            </a:r>
          </a:p>
          <a:p>
            <a:r>
              <a:rPr lang="en-US"/>
              <a:t>https://www.polleverywhere.com/multiple_choice_polls/XqXZHtwAyYj9nIw41hdOt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6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last great TV show or movie you watched?</a:t>
            </a:r>
          </a:p>
          <a:p>
            <a:r>
              <a:rPr lang="en-US"/>
              <a:t>https://www.polleverywhere.com/free_text_polls/1bWcItYY3Lz5IwIaJ7JVA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3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Provide an example of real-world data that could be modeled as a graph. What would be the vertices and edges?</a:t>
            </a:r>
          </a:p>
          <a:p>
            <a:r>
              <a:rPr lang="en-US"/>
              <a:t>https://www.polleverywhere.com/discourses/Cci5kyNVuPw5asZqY2PrX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7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36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51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shortest path distance between a1 and a2?</a:t>
            </a:r>
          </a:p>
          <a:p>
            <a:r>
              <a:rPr lang="en-US"/>
              <a:t>https://www.polleverywhere.com/multiple_choice_polls/fUNNw8LzfYGwbCpJXxPBf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76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value of sigma produces the graph with the least global connectivity</a:t>
            </a:r>
          </a:p>
          <a:p>
            <a:r>
              <a:rPr lang="en-US"/>
              <a:t>https://www.polleverywhere.com/multiple_choice_polls/zTr7Kdvryx4DGwa6xKRK1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today's lecture material?</a:t>
            </a:r>
          </a:p>
          <a:p>
            <a:r>
              <a:rPr lang="en-US"/>
              <a:t>https://www.polleverywhere.com/discourses/LcQaImIZ1dSuKR2Ww4pqu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do you think would be the best line to consider the data onto?</a:t>
            </a:r>
          </a:p>
          <a:p>
            <a:r>
              <a:rPr lang="en-US"/>
              <a:t>https://www.polleverywhere.com/multiple_choice_polls/HAQR84GN9TY1YBStZDwh1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4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7" Type="http://schemas.openxmlformats.org/officeDocument/2006/relationships/image" Target="../media/image10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9.png"/><Relationship Id="rId7" Type="http://schemas.openxmlformats.org/officeDocument/2006/relationships/image" Target="../media/image10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152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7" Type="http://schemas.openxmlformats.org/officeDocument/2006/relationships/image" Target="../media/image5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490.png"/><Relationship Id="rId5" Type="http://schemas.openxmlformats.org/officeDocument/2006/relationships/image" Target="../media/image152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0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0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2.png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0897" r="1944" b="56843"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98A-BDE2-7A42-A912-93862CFA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63484-4185-334D-8E42-7458F8D9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AQR84GN9TY1YBStZDwh1">
            <a:extLst>
              <a:ext uri="{FF2B5EF4-FFF2-40B4-BE49-F238E27FC236}">
                <a16:creationId xmlns:a16="http://schemas.microsoft.com/office/drawing/2014/main" id="{CF7CB5C0-0364-C444-9BE8-FDA1DDCECB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64EB-C7F3-434D-BA57-620C3AA75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9CED7-89DD-674E-A44C-D1831351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bWcItYY3Lz5IwIaJ7JVA">
            <a:extLst>
              <a:ext uri="{FF2B5EF4-FFF2-40B4-BE49-F238E27FC236}">
                <a16:creationId xmlns:a16="http://schemas.microsoft.com/office/drawing/2014/main" id="{A7D1554D-3764-5548-A923-831D27F51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5581"/>
            <a:ext cx="9144000" cy="206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80" y="1852059"/>
            <a:ext cx="26416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30" y="2964086"/>
            <a:ext cx="5295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157855" y="4186994"/>
            <a:ext cx="1440493" cy="14655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5106" y="4360054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3532" y="482171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398919" y="4216442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2334335" y="4642687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335" y="4642687"/>
                <a:ext cx="2921504" cy="713337"/>
              </a:xfrm>
              <a:prstGeom prst="rect">
                <a:avLst/>
              </a:prstGeom>
              <a:blipFill>
                <a:blip r:embed="rId2"/>
                <a:stretch>
                  <a:fillRect t="-8772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2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 err="1"/>
              <a:t>rotation+stretch+anti-rotation</a:t>
            </a:r>
            <a:endParaRPr lang="en-US" dirty="0"/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9E-D5B9-D041-AA65-211ECD80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3CC74-A3AC-ED45-BEB6-699E3414E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qXZHtwAyYj9nIw41hdOt">
            <a:extLst>
              <a:ext uri="{FF2B5EF4-FFF2-40B4-BE49-F238E27FC236}">
                <a16:creationId xmlns:a16="http://schemas.microsoft.com/office/drawing/2014/main" id="{E844155E-67EE-F940-AC30-9988594942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2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EC09F1-8658-7D49-870D-0908019D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3BE0CA-893D-7C4E-91DF-AA2946354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dimensional data is often represented using a matrix with observations on the rows and features on the columns</a:t>
            </a:r>
          </a:p>
          <a:p>
            <a:endParaRPr lang="en-US" dirty="0"/>
          </a:p>
          <a:p>
            <a:r>
              <a:rPr lang="en-US" dirty="0"/>
              <a:t>Visualizing high dimensional data requires selecting features or combinations of features</a:t>
            </a:r>
          </a:p>
          <a:p>
            <a:endParaRPr lang="en-US" dirty="0"/>
          </a:p>
          <a:p>
            <a:r>
              <a:rPr lang="en-US" dirty="0"/>
              <a:t>PCA uses eigenvectors of the covariance matrix to identify the combination of features that maximize variance</a:t>
            </a:r>
          </a:p>
        </p:txBody>
      </p:sp>
    </p:spTree>
    <p:extLst>
      <p:ext uri="{BB962C8B-B14F-4D97-AF65-F5344CB8AC3E}">
        <p14:creationId xmlns:p14="http://schemas.microsoft.com/office/powerpoint/2010/main" val="2009263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2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do we find the data manifold?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2461" y="2293273"/>
            <a:ext cx="4150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you connect the nearest neighbors of any data point with a line (also called EDGE) it forms a mesh of the data that can be unrolled to find the shape.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called a nearest neighbors graph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73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32028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Euclidean Distance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1872759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90DB6-CE65-8448-A9C8-AA75BF229E71}"/>
              </a:ext>
            </a:extLst>
          </p:cNvPr>
          <p:cNvCxnSpPr/>
          <p:nvPr/>
        </p:nvCxnSpPr>
        <p:spPr>
          <a:xfrm flipH="1">
            <a:off x="1451600" y="2885664"/>
            <a:ext cx="746290" cy="1393596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/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𝑒𝑢𝑐𝑙𝑖𝑑𝑒𝑎𝑛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/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/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/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.24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/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2.24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435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A5BEF25-15E2-C446-B749-42180C9E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34"/>
          <a:stretch/>
        </p:blipFill>
        <p:spPr>
          <a:xfrm>
            <a:off x="2297730" y="1757591"/>
            <a:ext cx="4548540" cy="449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906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915EF-ED7E-3147-9296-668B99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3000" contrast="-39000"/>
                    </a14:imgEffect>
                  </a14:imgLayer>
                </a14:imgProps>
              </a:ext>
            </a:extLst>
          </a:blip>
          <a:srcRect t="56991" r="58693" b="10456"/>
          <a:stretch/>
        </p:blipFill>
        <p:spPr>
          <a:xfrm>
            <a:off x="2819400" y="2100944"/>
            <a:ext cx="3646714" cy="3592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4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693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0662" y="18582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32028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Manhattan 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F80AAA-FEE5-8F47-9F54-100D7CCDBAB6}"/>
              </a:ext>
            </a:extLst>
          </p:cNvPr>
          <p:cNvCxnSpPr/>
          <p:nvPr/>
        </p:nvCxnSpPr>
        <p:spPr>
          <a:xfrm>
            <a:off x="2104227" y="2892959"/>
            <a:ext cx="0" cy="139359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E6F83-7B41-2445-916F-163D571AC0F9}"/>
              </a:ext>
            </a:extLst>
          </p:cNvPr>
          <p:cNvCxnSpPr/>
          <p:nvPr/>
        </p:nvCxnSpPr>
        <p:spPr>
          <a:xfrm flipH="1">
            <a:off x="1347051" y="4297441"/>
            <a:ext cx="74629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/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𝑚𝑎𝑛h𝑎𝑡𝑡𝑎𝑛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/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A9BC8-38B0-B64D-B652-F492C10F0264}"/>
              </a:ext>
            </a:extLst>
          </p:cNvPr>
          <p:cNvSpPr txBox="1"/>
          <p:nvPr/>
        </p:nvSpPr>
        <p:spPr>
          <a:xfrm>
            <a:off x="5721336" y="2050641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/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/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=|1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2|+|2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4|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996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1BA13D-F4C8-DE4F-ABC6-51F3887F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20" y="2062357"/>
            <a:ext cx="8307960" cy="39561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/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/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/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226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69873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There are many distances, Hamming, Euclidean, Cosine, </a:t>
            </a:r>
            <a:r>
              <a:rPr lang="en-US" dirty="0" err="1"/>
              <a:t>etc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Distances are functions that take two points and return a real number that is </a:t>
            </a:r>
            <a:r>
              <a:rPr lang="en-US" b="1" dirty="0"/>
              <a:t>positive or 0</a:t>
            </a:r>
          </a:p>
          <a:p>
            <a:r>
              <a:rPr lang="en-US" dirty="0"/>
              <a:t>Distances can be any function that is:</a:t>
            </a:r>
          </a:p>
          <a:p>
            <a:pPr lvl="1"/>
            <a:r>
              <a:rPr lang="en-US" b="1" dirty="0"/>
              <a:t>Symmetric: </a:t>
            </a:r>
            <a:r>
              <a:rPr lang="en-US" dirty="0" err="1"/>
              <a:t>dist</a:t>
            </a:r>
            <a:r>
              <a:rPr lang="en-US" dirty="0"/>
              <a:t>(a</a:t>
            </a:r>
            <a:r>
              <a:rPr lang="en-US" dirty="0">
                <a:sym typeface="Wingdings"/>
              </a:rPr>
              <a:t>  </a:t>
            </a:r>
            <a:r>
              <a:rPr lang="en-US" dirty="0"/>
              <a:t>b)=</a:t>
            </a:r>
            <a:r>
              <a:rPr lang="en-US" dirty="0" err="1"/>
              <a:t>dist</a:t>
            </a:r>
            <a:r>
              <a:rPr lang="en-US" dirty="0"/>
              <a:t>(b</a:t>
            </a:r>
            <a:r>
              <a:rPr lang="en-US" dirty="0">
                <a:sym typeface="Wingdings"/>
              </a:rPr>
              <a:t>  </a:t>
            </a:r>
            <a:r>
              <a:rPr lang="en-US" dirty="0"/>
              <a:t>a)</a:t>
            </a:r>
          </a:p>
          <a:p>
            <a:pPr lvl="1"/>
            <a:r>
              <a:rPr lang="en-US" b="1" dirty="0"/>
              <a:t>Non-negative: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</a:t>
            </a:r>
            <a:r>
              <a:rPr lang="en-US" dirty="0" err="1"/>
              <a:t>b</a:t>
            </a:r>
            <a:r>
              <a:rPr lang="en-US" dirty="0"/>
              <a:t>)&gt;= 0</a:t>
            </a:r>
          </a:p>
          <a:p>
            <a:pPr lvl="1"/>
            <a:r>
              <a:rPr lang="en-US" b="1" dirty="0"/>
              <a:t>Follow triangle inequality: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</a:t>
            </a:r>
            <a:r>
              <a:rPr lang="en-US" dirty="0" err="1"/>
              <a:t>c</a:t>
            </a:r>
            <a:r>
              <a:rPr lang="en-US" dirty="0"/>
              <a:t>) &lt;=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b</a:t>
            </a:r>
            <a:r>
              <a:rPr lang="en-US" dirty="0">
                <a:sym typeface="Wingdings"/>
              </a:rPr>
              <a:t>) + </a:t>
            </a:r>
            <a:r>
              <a:rPr lang="en-US" dirty="0" err="1">
                <a:sym typeface="Wingdings"/>
              </a:rPr>
              <a:t>dist</a:t>
            </a:r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bc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30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D01AE7-EBF0-8A42-A5EE-0ED60305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662" y="2478767"/>
            <a:ext cx="3767864" cy="3767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/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/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/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1758986" y="2188329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Plot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 / nodes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blipFill>
                <a:blip r:embed="rId7"/>
                <a:stretch>
                  <a:fillRect t="-10811" r="-166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5594427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blipFill>
                <a:blip r:embed="rId8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5608714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258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F465-59FB-8F41-97B3-945002003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CB2B4-082F-AD4F-8955-29A33EC59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Cci5kyNVuPw5asZqY2PrX">
            <a:extLst>
              <a:ext uri="{FF2B5EF4-FFF2-40B4-BE49-F238E27FC236}">
                <a16:creationId xmlns:a16="http://schemas.microsoft.com/office/drawing/2014/main" id="{6537C201-5BAB-E147-8773-F27F72475E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B78B3E-FA40-D14C-BDDF-C62F2BC7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80067"/>
              </p:ext>
            </p:extLst>
          </p:nvPr>
        </p:nvGraphicFramePr>
        <p:xfrm>
          <a:off x="1582076" y="3465660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E731B9F-FBD6-364B-9794-FF9C3C075583}"/>
              </a:ext>
            </a:extLst>
          </p:cNvPr>
          <p:cNvSpPr/>
          <p:nvPr/>
        </p:nvSpPr>
        <p:spPr>
          <a:xfrm>
            <a:off x="1474674" y="4339177"/>
            <a:ext cx="4400062" cy="1611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C582C-7DE8-C341-8F01-4572869D1319}"/>
              </a:ext>
            </a:extLst>
          </p:cNvPr>
          <p:cNvSpPr txBox="1"/>
          <p:nvPr/>
        </p:nvSpPr>
        <p:spPr>
          <a:xfrm>
            <a:off x="2949186" y="28432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BC5EA0-EEC7-D743-94BB-DB2BB94BCF46}"/>
                  </a:ext>
                </a:extLst>
              </p:cNvPr>
              <p:cNvSpPr txBox="1"/>
              <p:nvPr/>
            </p:nvSpPr>
            <p:spPr>
              <a:xfrm>
                <a:off x="1676404" y="4784411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BC5EA0-EEC7-D743-94BB-DB2BB94BC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4" y="4784411"/>
                <a:ext cx="1634871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0616B9-FED8-774D-ACA7-CF1D098DCA22}"/>
                  </a:ext>
                </a:extLst>
              </p:cNvPr>
              <p:cNvSpPr txBox="1"/>
              <p:nvPr/>
            </p:nvSpPr>
            <p:spPr>
              <a:xfrm>
                <a:off x="3904336" y="4752693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0616B9-FED8-774D-ACA7-CF1D098DC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36" y="4752693"/>
                <a:ext cx="2006318" cy="461665"/>
              </a:xfrm>
              <a:prstGeom prst="rect">
                <a:avLst/>
              </a:prstGeom>
              <a:blipFill>
                <a:blip r:embed="rId5"/>
                <a:stretch>
                  <a:fillRect t="-7895" r="-377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D946B61-DD0D-D144-A8DC-133B0D0A3437}"/>
              </a:ext>
            </a:extLst>
          </p:cNvPr>
          <p:cNvSpPr/>
          <p:nvPr/>
        </p:nvSpPr>
        <p:spPr>
          <a:xfrm>
            <a:off x="3591533" y="4826829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B2E08E-D2AD-2641-9F5A-AF6BA377624E}"/>
                  </a:ext>
                </a:extLst>
              </p:cNvPr>
              <p:cNvSpPr txBox="1"/>
              <p:nvPr/>
            </p:nvSpPr>
            <p:spPr>
              <a:xfrm>
                <a:off x="6208778" y="4759558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B2E08E-D2AD-2641-9F5A-AF6BA3776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778" y="4759558"/>
                <a:ext cx="1792222" cy="461665"/>
              </a:xfrm>
              <a:prstGeom prst="rect">
                <a:avLst/>
              </a:prstGeom>
              <a:blipFill>
                <a:blip r:embed="rId6"/>
                <a:stretch>
                  <a:fillRect t="-8108" r="-422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EB3590-E0EE-4241-B51A-2570A13EBA4F}"/>
              </a:ext>
            </a:extLst>
          </p:cNvPr>
          <p:cNvCxnSpPr>
            <a:cxnSpLocks/>
          </p:cNvCxnSpPr>
          <p:nvPr/>
        </p:nvCxnSpPr>
        <p:spPr>
          <a:xfrm>
            <a:off x="5910262" y="4990390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D8FB6E-00F7-E341-BA25-FC18B4BA1884}"/>
              </a:ext>
            </a:extLst>
          </p:cNvPr>
          <p:cNvGrpSpPr/>
          <p:nvPr/>
        </p:nvGrpSpPr>
        <p:grpSpPr>
          <a:xfrm>
            <a:off x="5620024" y="2803774"/>
            <a:ext cx="2096860" cy="1898078"/>
            <a:chOff x="5312230" y="2695453"/>
            <a:chExt cx="2801934" cy="253631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BD6601-B706-D745-9708-8CCC4808F6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345483-9911-634C-B801-D335414F57B7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3D1394-ECE1-D44D-AD35-A92B6C63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0F91AC-D1E5-E240-B08C-23468683B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3DA714-6592-4E4E-B1B8-142E849ED64D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D26BDD1-6E48-EB48-9353-257FFE3D78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6FF923B-4284-4743-8796-E0AF29FD9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3774FE5-A102-E241-8E9E-A252182BE7D1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F5B4B1-FF1D-5F42-A124-BB8C60AFE8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9B7D9B-1615-364D-AFD7-A216485B5AB0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DC42EE-2885-2F43-A5D8-82CFEF049724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7B69DF-BF4A-0341-A592-4B454C15E73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128B62-432D-444C-BB9B-0C28C914D892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DE4D45-F81A-5D46-B0E1-A40682C6FA82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9778257-213B-C742-8135-9C3635E853DF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7910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808080" y="2007766"/>
            <a:ext cx="3325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Things that can be modelled as a graph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blipFill>
                <a:blip r:embed="rId3"/>
                <a:stretch>
                  <a:fillRect t="-10811" r="-37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6116188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blipFill>
                <a:blip r:embed="rId4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6130475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905323-6B22-8F4A-9974-34263E420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62375"/>
              </p:ext>
            </p:extLst>
          </p:nvPr>
        </p:nvGraphicFramePr>
        <p:xfrm>
          <a:off x="474725" y="3083102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5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18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turn data into a graph, connect the K closest neighbors of a graph</a:t>
            </a:r>
          </a:p>
          <a:p>
            <a:r>
              <a:rPr lang="en-US" dirty="0"/>
              <a:t>Measure closeness with your favorite distance</a:t>
            </a:r>
          </a:p>
          <a:p>
            <a:r>
              <a:rPr lang="en-US" dirty="0"/>
              <a:t>Can have a fully connected graph with edges weighted by an affinity (negatively proportional to distance)</a:t>
            </a:r>
          </a:p>
        </p:txBody>
      </p:sp>
    </p:spTree>
    <p:extLst>
      <p:ext uri="{BB962C8B-B14F-4D97-AF65-F5344CB8AC3E}">
        <p14:creationId xmlns:p14="http://schemas.microsoft.com/office/powerpoint/2010/main" val="233866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Swiss Roll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25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Swiss Roll K-NN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313" y="1962842"/>
            <a:ext cx="4351338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651" y="2373046"/>
            <a:ext cx="4560533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0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Paths or “</a:t>
            </a:r>
            <a:r>
              <a:rPr lang="en-US" dirty="0" err="1"/>
              <a:t>walks”on</a:t>
            </a:r>
            <a:r>
              <a:rPr lang="en-US" dirty="0"/>
              <a:t>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61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5DE4-F16D-8B43-826F-89D59B62D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F89DB-371B-4B4E-950A-5784A9AE3A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fUNNw8LzfYGwbCpJXxPBf">
            <a:extLst>
              <a:ext uri="{FF2B5EF4-FFF2-40B4-BE49-F238E27FC236}">
                <a16:creationId xmlns:a16="http://schemas.microsoft.com/office/drawing/2014/main" id="{8C5D60B8-C05F-E34A-9C61-DD32DDFD9B1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77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/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𝑔𝑒𝑜𝑑𝑒𝑠𝑖𝑐</m:t>
                        </m:r>
                      </m:sub>
                    </m:sSub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shortestpath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blipFill>
                <a:blip r:embed="rId10"/>
                <a:stretch>
                  <a:fillRect t="-8108" r="-112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/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EA45C1-BF66-5A4C-867B-813BBFF5C7EC}"/>
              </a:ext>
            </a:extLst>
          </p:cNvPr>
          <p:cNvSpPr txBox="1"/>
          <p:nvPr/>
        </p:nvSpPr>
        <p:spPr>
          <a:xfrm>
            <a:off x="5501443" y="363546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97303-71C5-B04D-9B57-016FE1861BFF}"/>
              </a:ext>
            </a:extLst>
          </p:cNvPr>
          <p:cNvSpPr txBox="1"/>
          <p:nvPr/>
        </p:nvSpPr>
        <p:spPr>
          <a:xfrm>
            <a:off x="5904738" y="397739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5FA6C-D4C3-174D-9658-5CED404D0175}"/>
              </a:ext>
            </a:extLst>
          </p:cNvPr>
          <p:cNvSpPr txBox="1"/>
          <p:nvPr/>
        </p:nvSpPr>
        <p:spPr>
          <a:xfrm>
            <a:off x="6441505" y="42796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8709A-BCCB-F545-A52C-CD14AE21635E}"/>
              </a:ext>
            </a:extLst>
          </p:cNvPr>
          <p:cNvSpPr txBox="1"/>
          <p:nvPr/>
        </p:nvSpPr>
        <p:spPr>
          <a:xfrm>
            <a:off x="6883432" y="42617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A245-444D-8C4A-99A6-02DAE46EC8E0}"/>
              </a:ext>
            </a:extLst>
          </p:cNvPr>
          <p:cNvSpPr txBox="1"/>
          <p:nvPr/>
        </p:nvSpPr>
        <p:spPr>
          <a:xfrm>
            <a:off x="7190067" y="44072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5550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4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38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Autofit/>
          </a:bodyPr>
          <a:lstStyle/>
          <a:p>
            <a:r>
              <a:rPr lang="en-US" sz="5400" dirty="0"/>
              <a:t>Exercise – choosing 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FF47-1F2B-4B4E-9618-0E3991A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0" r="24786"/>
          <a:stretch/>
        </p:blipFill>
        <p:spPr>
          <a:xfrm>
            <a:off x="832893" y="2152758"/>
            <a:ext cx="3048475" cy="3894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137F5-C09C-3C4C-A728-6C9D3184F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9" r="22829"/>
          <a:stretch/>
        </p:blipFill>
        <p:spPr>
          <a:xfrm>
            <a:off x="4572000" y="2152758"/>
            <a:ext cx="3145977" cy="3894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7A4D2-BFFE-1649-BA1F-7C3096AA2E53}"/>
              </a:ext>
            </a:extLst>
          </p:cNvPr>
          <p:cNvSpPr txBox="1"/>
          <p:nvPr/>
        </p:nvSpPr>
        <p:spPr>
          <a:xfrm>
            <a:off x="2121408" y="176087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5FDB2-7325-7549-85CD-D4567F08DF53}"/>
              </a:ext>
            </a:extLst>
          </p:cNvPr>
          <p:cNvSpPr txBox="1"/>
          <p:nvPr/>
        </p:nvSpPr>
        <p:spPr>
          <a:xfrm>
            <a:off x="5811230" y="1760873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3237608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15" y="8727"/>
            <a:ext cx="92316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75"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3" t="10846" r="55726" b="6169"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5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115-6680-E24D-B2AB-EC1187D3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48F6-FABC-744C-8697-DF7994910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r7Kdvryx4DGwa6xKRK1">
            <a:extLst>
              <a:ext uri="{FF2B5EF4-FFF2-40B4-BE49-F238E27FC236}">
                <a16:creationId xmlns:a16="http://schemas.microsoft.com/office/drawing/2014/main" id="{7D581B76-2E3D-4E41-B977-B1844A253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2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011180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69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4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4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Powering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Smooths</a:t>
            </a:r>
            <a:r>
              <a:rPr lang="en-US" dirty="0"/>
              <a:t> and infers connectivity through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14" y="2681585"/>
            <a:ext cx="2504526" cy="202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40" y="2681584"/>
            <a:ext cx="2971459" cy="202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435" y="2844385"/>
            <a:ext cx="2631521" cy="18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2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Post Kernel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something other than </a:t>
            </a:r>
            <a:r>
              <a:rPr lang="en-US" sz="2800" dirty="0" err="1"/>
              <a:t>eigendecompose</a:t>
            </a:r>
            <a:r>
              <a:rPr lang="en-US" sz="2800" dirty="0"/>
              <a:t> the affinity matrix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:</a:t>
            </a:r>
            <a:r>
              <a:rPr lang="en-US" sz="2800" dirty="0"/>
              <a:t> greedy method for preserving near neighbors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(and UMAP) </a:t>
            </a:r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2055" y="2176439"/>
            <a:ext cx="6325151" cy="273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11908" y="527897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Approach: Place points randomly in a 2D plane and move them around using greedy local moves (stochastic gradient descent)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10" y="3041693"/>
            <a:ext cx="2202818" cy="4535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MDS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PHATE, UMAP, </a:t>
            </a:r>
            <a:r>
              <a:rPr lang="en-US" dirty="0" err="1"/>
              <a:t>tSNE</a:t>
            </a:r>
            <a:r>
              <a:rPr lang="en-US" dirty="0"/>
              <a:t> are all manifold-learning algorithms for visualizing single-cell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B89C-FD21-204E-9191-EA37449E9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A876-BBCF-BE4D-9A1B-4AAD894DC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LcQaImIZ1dSuKR2Ww4pqu">
            <a:extLst>
              <a:ext uri="{FF2B5EF4-FFF2-40B4-BE49-F238E27FC236}">
                <a16:creationId xmlns:a16="http://schemas.microsoft.com/office/drawing/2014/main" id="{C10337D2-DF81-6842-881B-A1ABBD348B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3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6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8559</TotalTime>
  <Words>2039</Words>
  <Application>Microsoft Macintosh PowerPoint</Application>
  <PresentationFormat>On-screen Show (4:3)</PresentationFormat>
  <Paragraphs>478</Paragraphs>
  <Slides>78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Cambria Math</vt:lpstr>
      <vt:lpstr>Myriad Pro</vt:lpstr>
      <vt:lpstr>Myriad Pro Semibold</vt:lpstr>
      <vt:lpstr>mycell-black</vt:lpstr>
      <vt:lpstr>PowerPoint Presentation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What does “dimensionality” mean?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Thought Exercise: Reduce this to 1D</vt:lpstr>
      <vt:lpstr>Thought Exercise: Reduce this to 1D</vt:lpstr>
      <vt:lpstr>PowerPoint Presentation</vt:lpstr>
      <vt:lpstr>Thought Exercise: Reduce this to 1D</vt:lpstr>
      <vt:lpstr>Thought Exercise: Reduce this to 1D</vt:lpstr>
      <vt:lpstr>Principle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Principle Components Analysis </vt:lpstr>
      <vt:lpstr>PowerPoint Presentation</vt:lpstr>
      <vt:lpstr>Quick quiz</vt:lpstr>
      <vt:lpstr>Non-linear structure </vt:lpstr>
      <vt:lpstr>Conclusions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The swiss roll is a plane (R^2) embedded in R^3</vt:lpstr>
      <vt:lpstr>How do we find the data manifold? </vt:lpstr>
      <vt:lpstr>How far away is each point from a_0?</vt:lpstr>
      <vt:lpstr>Euclidean Distance</vt:lpstr>
      <vt:lpstr>How far away is each point from a_0?</vt:lpstr>
      <vt:lpstr>How far away is each point from a_0?</vt:lpstr>
      <vt:lpstr>Manhattan  Distance</vt:lpstr>
      <vt:lpstr>How far away is each point from a_0?</vt:lpstr>
      <vt:lpstr>Distances</vt:lpstr>
      <vt:lpstr>What is a “graph”?</vt:lpstr>
      <vt:lpstr>PowerPoint Presentation</vt:lpstr>
      <vt:lpstr>What is a “graph”?</vt:lpstr>
      <vt:lpstr>How do we quantify close (local) versus far (global) in a dataset?</vt:lpstr>
      <vt:lpstr>K Nearest Neighbors Graph</vt:lpstr>
      <vt:lpstr>Swiss Roll </vt:lpstr>
      <vt:lpstr>Swiss Roll K-NN</vt:lpstr>
      <vt:lpstr>Paths or “walks”on graphs reveal dominant data manifold directions </vt:lpstr>
      <vt:lpstr>PowerPoint Presentation</vt:lpstr>
      <vt:lpstr>Graph walks approximate manifold distances</vt:lpstr>
      <vt:lpstr>Graph walks approximate manifold distances</vt:lpstr>
      <vt:lpstr>Graph walks approximate manifold distances</vt:lpstr>
      <vt:lpstr>Exercise – choosing k</vt:lpstr>
      <vt:lpstr>Kernel functions measure “similarity” or “affinity” on a graph</vt:lpstr>
      <vt:lpstr>Affinity is the inverse of distance + locality</vt:lpstr>
      <vt:lpstr>Distance to Affinity via Kernels</vt:lpstr>
      <vt:lpstr>PowerPoint Presentation</vt:lpstr>
      <vt:lpstr>Effect of Changing Kernel Width</vt:lpstr>
      <vt:lpstr>Kernel PCA </vt:lpstr>
      <vt:lpstr>The graph Laplacian is a matrix representation of a graph</vt:lpstr>
      <vt:lpstr>Laplacian Eigenmaps </vt:lpstr>
      <vt:lpstr>Diffusion Maps</vt:lpstr>
      <vt:lpstr>Distance Matrix</vt:lpstr>
      <vt:lpstr>Affinity Matrix</vt:lpstr>
      <vt:lpstr>Powered Markov Matrix</vt:lpstr>
      <vt:lpstr>What does Powering Do?</vt:lpstr>
      <vt:lpstr>Post Kernel PCA</vt:lpstr>
      <vt:lpstr>tSNE (and UMAP) </vt:lpstr>
      <vt:lpstr>PHATE:</vt:lpstr>
      <vt:lpstr>PowerPoint Presentation</vt:lpstr>
      <vt:lpstr>Comparing visualization algorithms on single-cell data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195</cp:revision>
  <cp:lastPrinted>2019-10-14T19:49:14Z</cp:lastPrinted>
  <dcterms:created xsi:type="dcterms:W3CDTF">2019-09-18T14:07:06Z</dcterms:created>
  <dcterms:modified xsi:type="dcterms:W3CDTF">2020-05-18T17:11:54Z</dcterms:modified>
</cp:coreProperties>
</file>